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7" r:id="rId3"/>
    <p:sldMasterId id="214748365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6858000" cx="12192000"/>
  <p:notesSz cx="6858000" cy="9144000"/>
  <p:embeddedFontLst>
    <p:embeddedFont>
      <p:font typeface="Arial Black"/>
      <p:regular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22" Type="http://schemas.openxmlformats.org/officeDocument/2006/relationships/slide" Target="slides/slide17.xml"/><Relationship Id="rId10" Type="http://schemas.openxmlformats.org/officeDocument/2006/relationships/slide" Target="slides/slide5.xml"/><Relationship Id="rId21" Type="http://schemas.openxmlformats.org/officeDocument/2006/relationships/slide" Target="slides/slide16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23" Type="http://schemas.openxmlformats.org/officeDocument/2006/relationships/font" Target="fonts/ArialBlack-regular.fntdata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1951774f2a_1_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31951774f2a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318439dc954_0_2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318439dc954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318b6e08ef3_0_3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318b6e08ef3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18439dc954_0_3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318439dc954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18439dc954_0_4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318439dc954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31963ae5de7_1_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31963ae5de7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31963ae5de7_1_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31963ae5de7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318439dc954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318439dc95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18439dc954_0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18439dc954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18439dc954_0_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18439dc954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31951774f2a_1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31951774f2a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18439dc954_0_2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18439dc954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18b6e08ef3_0_4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318b6e08ef3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18439dc954_0_3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318439dc954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318439dc954_0_1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318439dc954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jp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612648" y="3293316"/>
            <a:ext cx="5509071" cy="1508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C00"/>
              </a:buClr>
              <a:buSzPts val="3600"/>
              <a:buFont typeface="Arial Black"/>
              <a:buNone/>
              <a:defRPr sz="3600">
                <a:solidFill>
                  <a:srgbClr val="FFCC0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612648" y="4864061"/>
            <a:ext cx="5509071" cy="10001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/>
        </p:txBody>
      </p:sp>
      <p:pic>
        <p:nvPicPr>
          <p:cNvPr id="12" name="Google Shape;12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37074" y="6176963"/>
            <a:ext cx="983152" cy="6144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7393" y="196972"/>
            <a:ext cx="3461238" cy="10095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612647" y="365760"/>
            <a:ext cx="109728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2800"/>
              <a:buFont typeface="Arial Black"/>
              <a:buNone/>
              <a:defRPr sz="2800">
                <a:solidFill>
                  <a:srgbClr val="FFC00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3"/>
          <p:cNvSpPr txBox="1"/>
          <p:nvPr>
            <p:ph idx="1" type="body"/>
          </p:nvPr>
        </p:nvSpPr>
        <p:spPr>
          <a:xfrm>
            <a:off x="612647" y="1810512"/>
            <a:ext cx="10972800" cy="4365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>
                <a:solidFill>
                  <a:schemeClr val="dk1"/>
                </a:solidFill>
              </a:defRPr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>
                <a:solidFill>
                  <a:schemeClr val="dk1"/>
                </a:solidFill>
              </a:defRPr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</a:defRPr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17" name="Google Shape;1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37074" y="6176963"/>
            <a:ext cx="983152" cy="6144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Divider ">
  <p:cSld name="Section Divider ">
    <p:bg>
      <p:bgPr>
        <a:solidFill>
          <a:schemeClr val="dk1"/>
        </a:solid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Google Shape;19;p4"/>
          <p:cNvCxnSpPr/>
          <p:nvPr/>
        </p:nvCxnSpPr>
        <p:spPr>
          <a:xfrm>
            <a:off x="640080" y="4833257"/>
            <a:ext cx="3773731" cy="0"/>
          </a:xfrm>
          <a:prstGeom prst="straightConnector1">
            <a:avLst/>
          </a:prstGeom>
          <a:noFill/>
          <a:ln cap="flat" cmpd="sng" w="50800">
            <a:solidFill>
              <a:srgbClr val="FFC0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0" name="Google Shape;20;p4"/>
          <p:cNvSpPr txBox="1"/>
          <p:nvPr>
            <p:ph idx="1" type="body"/>
          </p:nvPr>
        </p:nvSpPr>
        <p:spPr>
          <a:xfrm>
            <a:off x="612648" y="4050792"/>
            <a:ext cx="4518025" cy="6762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b="1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>
                <a:solidFill>
                  <a:schemeClr val="dk1"/>
                </a:solidFill>
              </a:defRPr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>
                <a:solidFill>
                  <a:schemeClr val="dk1"/>
                </a:solidFill>
              </a:defRPr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</a:defRPr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21" name="Google Shape;21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37074" y="6176963"/>
            <a:ext cx="983152" cy="6144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Column - Photo w/ Title and Content">
  <p:cSld name="2 Column - Photo w/ Title and Content">
    <p:bg>
      <p:bgPr>
        <a:solidFill>
          <a:schemeClr val="dk1"/>
        </a:solid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/>
          <p:nvPr>
            <p:ph idx="2" type="pic"/>
          </p:nvPr>
        </p:nvSpPr>
        <p:spPr>
          <a:xfrm>
            <a:off x="612648" y="365760"/>
            <a:ext cx="5760720" cy="5674995"/>
          </a:xfrm>
          <a:prstGeom prst="rect">
            <a:avLst/>
          </a:prstGeom>
          <a:noFill/>
          <a:ln>
            <a:noFill/>
          </a:ln>
        </p:spPr>
      </p:sp>
      <p:pic>
        <p:nvPicPr>
          <p:cNvPr id="24" name="Google Shape;24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37074" y="6176963"/>
            <a:ext cx="983152" cy="614470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5"/>
          <p:cNvSpPr txBox="1"/>
          <p:nvPr>
            <p:ph idx="1" type="body"/>
          </p:nvPr>
        </p:nvSpPr>
        <p:spPr>
          <a:xfrm>
            <a:off x="6562724" y="365760"/>
            <a:ext cx="5016629" cy="7616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CC00"/>
              </a:buClr>
              <a:buSzPts val="2000"/>
              <a:buNone/>
              <a:defRPr sz="2000">
                <a:solidFill>
                  <a:srgbClr val="FFCC00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>
                <a:solidFill>
                  <a:schemeClr val="lt1"/>
                </a:solidFill>
              </a:defRPr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3" type="body"/>
          </p:nvPr>
        </p:nvSpPr>
        <p:spPr>
          <a:xfrm>
            <a:off x="6562724" y="1298448"/>
            <a:ext cx="5016629" cy="474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ctrTitle"/>
          </p:nvPr>
        </p:nvSpPr>
        <p:spPr>
          <a:xfrm>
            <a:off x="612648" y="3293316"/>
            <a:ext cx="5509071" cy="1508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ts val="3600"/>
              <a:buFont typeface="Arial Black"/>
              <a:buNone/>
              <a:defRPr sz="3600">
                <a:solidFill>
                  <a:srgbClr val="99000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7"/>
          <p:cNvSpPr txBox="1"/>
          <p:nvPr>
            <p:ph idx="1" type="subTitle"/>
          </p:nvPr>
        </p:nvSpPr>
        <p:spPr>
          <a:xfrm>
            <a:off x="612648" y="4864061"/>
            <a:ext cx="5509071" cy="10001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pic>
        <p:nvPicPr>
          <p:cNvPr id="35" name="Google Shape;35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4042" y="129828"/>
            <a:ext cx="3756819" cy="11740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609600" y="365760"/>
            <a:ext cx="109728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ts val="2800"/>
              <a:buFont typeface="Arial Black"/>
              <a:buNone/>
              <a:defRPr sz="2800">
                <a:solidFill>
                  <a:srgbClr val="99000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38" name="Google Shape;38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25923" y="6176963"/>
            <a:ext cx="983152" cy="615453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8"/>
          <p:cNvSpPr txBox="1"/>
          <p:nvPr>
            <p:ph idx="1" type="body"/>
          </p:nvPr>
        </p:nvSpPr>
        <p:spPr>
          <a:xfrm>
            <a:off x="609600" y="1810512"/>
            <a:ext cx="10972800" cy="43616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Divider">
  <p:cSld name="Section Divider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41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25923" y="6176963"/>
            <a:ext cx="983152" cy="61545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2" name="Google Shape;42;p9"/>
          <p:cNvCxnSpPr/>
          <p:nvPr/>
        </p:nvCxnSpPr>
        <p:spPr>
          <a:xfrm>
            <a:off x="640080" y="4833257"/>
            <a:ext cx="3773731" cy="0"/>
          </a:xfrm>
          <a:prstGeom prst="straightConnector1">
            <a:avLst/>
          </a:prstGeom>
          <a:noFill/>
          <a:ln cap="flat" cmpd="sng" w="50800">
            <a:solidFill>
              <a:srgbClr val="9900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3" name="Google Shape;43;p9"/>
          <p:cNvSpPr txBox="1"/>
          <p:nvPr>
            <p:ph idx="1" type="body"/>
          </p:nvPr>
        </p:nvSpPr>
        <p:spPr>
          <a:xfrm>
            <a:off x="612648" y="4041648"/>
            <a:ext cx="6194425" cy="6997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b="1" i="0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>
                <a:solidFill>
                  <a:schemeClr val="lt1"/>
                </a:solidFill>
              </a:defRPr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Column - Text and Object ">
  <p:cSld name="2 Column - Text and Object 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25923" y="6176963"/>
            <a:ext cx="983152" cy="615453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10"/>
          <p:cNvSpPr txBox="1"/>
          <p:nvPr>
            <p:ph type="title"/>
          </p:nvPr>
        </p:nvSpPr>
        <p:spPr>
          <a:xfrm>
            <a:off x="612648" y="365760"/>
            <a:ext cx="109728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ts val="2800"/>
              <a:buFont typeface="Arial Black"/>
              <a:buNone/>
              <a:defRPr sz="2800">
                <a:solidFill>
                  <a:srgbClr val="99000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6184394" y="1825625"/>
            <a:ext cx="539496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" name="Google Shape;48;p10"/>
          <p:cNvSpPr txBox="1"/>
          <p:nvPr>
            <p:ph idx="2" type="body"/>
          </p:nvPr>
        </p:nvSpPr>
        <p:spPr>
          <a:xfrm>
            <a:off x="612647" y="1825625"/>
            <a:ext cx="539496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Column - Photo w/ Title and Content">
  <p:cSld name="2 Column - Photo w/ Title and Content">
    <p:bg>
      <p:bgPr>
        <a:solidFill>
          <a:schemeClr val="lt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oogle Shape;50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25923" y="6176963"/>
            <a:ext cx="983152" cy="615453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11"/>
          <p:cNvSpPr/>
          <p:nvPr>
            <p:ph idx="2" type="pic"/>
          </p:nvPr>
        </p:nvSpPr>
        <p:spPr>
          <a:xfrm>
            <a:off x="612648" y="365760"/>
            <a:ext cx="5760720" cy="5678424"/>
          </a:xfrm>
          <a:prstGeom prst="rect">
            <a:avLst/>
          </a:prstGeom>
          <a:noFill/>
          <a:ln>
            <a:noFill/>
          </a:ln>
        </p:spPr>
      </p:sp>
      <p:sp>
        <p:nvSpPr>
          <p:cNvPr id="52" name="Google Shape;52;p11"/>
          <p:cNvSpPr txBox="1"/>
          <p:nvPr>
            <p:ph idx="1" type="body"/>
          </p:nvPr>
        </p:nvSpPr>
        <p:spPr>
          <a:xfrm>
            <a:off x="6559296" y="365760"/>
            <a:ext cx="5020056" cy="7589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90000"/>
              </a:buClr>
              <a:buSzPts val="2000"/>
              <a:buNone/>
              <a:defRPr b="1" i="0" sz="2000">
                <a:solidFill>
                  <a:srgbClr val="990000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" name="Google Shape;53;p11"/>
          <p:cNvSpPr txBox="1"/>
          <p:nvPr>
            <p:ph idx="3" type="body"/>
          </p:nvPr>
        </p:nvSpPr>
        <p:spPr>
          <a:xfrm>
            <a:off x="6559296" y="1300797"/>
            <a:ext cx="5020056" cy="47433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theme" Target="../theme/theme3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8.png"/><Relationship Id="rId3" Type="http://schemas.openxmlformats.org/officeDocument/2006/relationships/slideLayout" Target="../slideLayouts/slideLayout5.xml"/><Relationship Id="rId4" Type="http://schemas.openxmlformats.org/officeDocument/2006/relationships/slideLayout" Target="../slideLayouts/slideLayout6.xml"/><Relationship Id="rId5" Type="http://schemas.openxmlformats.org/officeDocument/2006/relationships/slideLayout" Target="../slideLayouts/slideLayout7.xml"/><Relationship Id="rId6" Type="http://schemas.openxmlformats.org/officeDocument/2006/relationships/slideLayout" Target="../slideLayouts/slideLayout8.xml"/><Relationship Id="rId7" Type="http://schemas.openxmlformats.org/officeDocument/2006/relationships/slideLayout" Target="../slideLayouts/slideLayout9.xml"/><Relationship Id="rId8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90000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 amt="35000"/>
          </a:blip>
          <a:srcRect b="0" l="0" r="0" t="0"/>
          <a:stretch/>
        </p:blipFill>
        <p:spPr>
          <a:xfrm>
            <a:off x="4870613" y="-623226"/>
            <a:ext cx="8104451" cy="8104451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 txBox="1"/>
          <p:nvPr>
            <p:ph type="title"/>
          </p:nvPr>
        </p:nvSpPr>
        <p:spPr>
          <a:xfrm>
            <a:off x="612648" y="365125"/>
            <a:ext cx="109728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2800"/>
              <a:buFont typeface="Arial Black"/>
              <a:buNone/>
              <a:defRPr b="0" i="0" sz="2800" u="none" cap="none" strike="noStrike">
                <a:solidFill>
                  <a:srgbClr val="FFC000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" name="Google Shape;8;p1"/>
          <p:cNvSpPr txBox="1"/>
          <p:nvPr>
            <p:ph idx="1" type="body"/>
          </p:nvPr>
        </p:nvSpPr>
        <p:spPr>
          <a:xfrm>
            <a:off x="612648" y="1825625"/>
            <a:ext cx="109728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6"/>
          <p:cNvPicPr preferRelativeResize="0"/>
          <p:nvPr/>
        </p:nvPicPr>
        <p:blipFill rotWithShape="1">
          <a:blip r:embed="rId1">
            <a:alphaModFix amt="5000"/>
          </a:blip>
          <a:srcRect b="0" l="0" r="0" t="0"/>
          <a:stretch/>
        </p:blipFill>
        <p:spPr>
          <a:xfrm>
            <a:off x="4862146" y="-623226"/>
            <a:ext cx="8104451" cy="8104451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6"/>
          <p:cNvSpPr txBox="1"/>
          <p:nvPr>
            <p:ph type="title"/>
          </p:nvPr>
        </p:nvSpPr>
        <p:spPr>
          <a:xfrm>
            <a:off x="612648" y="365125"/>
            <a:ext cx="109728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ts val="2800"/>
              <a:buFont typeface="Arial Black"/>
              <a:buNone/>
              <a:defRPr b="1" i="0" sz="2800" u="none" cap="none" strike="noStrike">
                <a:solidFill>
                  <a:srgbClr val="990000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0" name="Google Shape;30;p6"/>
          <p:cNvSpPr txBox="1"/>
          <p:nvPr>
            <p:ph idx="1" type="body"/>
          </p:nvPr>
        </p:nvSpPr>
        <p:spPr>
          <a:xfrm>
            <a:off x="612648" y="1825625"/>
            <a:ext cx="109728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31" name="Google Shape;31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25923" y="6176963"/>
            <a:ext cx="983152" cy="615453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52" r:id="rId3"/>
    <p:sldLayoutId id="2147483653" r:id="rId4"/>
    <p:sldLayoutId id="2147483654" r:id="rId5"/>
    <p:sldLayoutId id="2147483655" r:id="rId6"/>
    <p:sldLayoutId id="214748365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8.png"/><Relationship Id="rId4" Type="http://schemas.openxmlformats.org/officeDocument/2006/relationships/image" Target="../media/image2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7.png"/><Relationship Id="rId4" Type="http://schemas.openxmlformats.org/officeDocument/2006/relationships/image" Target="../media/image30.png"/><Relationship Id="rId5" Type="http://schemas.openxmlformats.org/officeDocument/2006/relationships/image" Target="../media/image29.png"/><Relationship Id="rId6" Type="http://schemas.openxmlformats.org/officeDocument/2006/relationships/image" Target="../media/image3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5.png"/><Relationship Id="rId4" Type="http://schemas.openxmlformats.org/officeDocument/2006/relationships/image" Target="../media/image34.png"/><Relationship Id="rId5" Type="http://schemas.openxmlformats.org/officeDocument/2006/relationships/image" Target="../media/image3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7.png"/><Relationship Id="rId4" Type="http://schemas.openxmlformats.org/officeDocument/2006/relationships/image" Target="../media/image3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8.png"/><Relationship Id="rId4" Type="http://schemas.openxmlformats.org/officeDocument/2006/relationships/image" Target="../media/image4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dev.mysql.com/doc/index-other.html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Relationship Id="rId4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Relationship Id="rId4" Type="http://schemas.openxmlformats.org/officeDocument/2006/relationships/image" Target="../media/image1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2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4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"/>
          <p:cNvSpPr txBox="1"/>
          <p:nvPr>
            <p:ph type="ctrTitle"/>
          </p:nvPr>
        </p:nvSpPr>
        <p:spPr>
          <a:xfrm>
            <a:off x="556023" y="1640866"/>
            <a:ext cx="5509200" cy="1508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ts val="3600"/>
              <a:buFont typeface="Arial Black"/>
              <a:buNone/>
            </a:pPr>
            <a:r>
              <a:rPr lang="en-US" sz="3200"/>
              <a:t>ChatDB Demo</a:t>
            </a:r>
            <a:endParaRPr/>
          </a:p>
        </p:txBody>
      </p:sp>
      <p:sp>
        <p:nvSpPr>
          <p:cNvPr id="59" name="Google Shape;59;p12"/>
          <p:cNvSpPr txBox="1"/>
          <p:nvPr>
            <p:ph idx="1" type="subTitle"/>
          </p:nvPr>
        </p:nvSpPr>
        <p:spPr>
          <a:xfrm>
            <a:off x="612648" y="3547786"/>
            <a:ext cx="5509200" cy="10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By Group 19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X</a:t>
            </a:r>
            <a:r>
              <a:rPr lang="en-US"/>
              <a:t>iaolong Wen，Guangze Liu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1"/>
          <p:cNvSpPr txBox="1"/>
          <p:nvPr>
            <p:ph type="title"/>
          </p:nvPr>
        </p:nvSpPr>
        <p:spPr>
          <a:xfrm>
            <a:off x="609600" y="365760"/>
            <a:ext cx="109728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Upload or delete collection (.json)</a:t>
            </a:r>
            <a:endParaRPr/>
          </a:p>
        </p:txBody>
      </p:sp>
      <p:sp>
        <p:nvSpPr>
          <p:cNvPr id="130" name="Google Shape;130;p21"/>
          <p:cNvSpPr txBox="1"/>
          <p:nvPr>
            <p:ph idx="1" type="body"/>
          </p:nvPr>
        </p:nvSpPr>
        <p:spPr>
          <a:xfrm>
            <a:off x="609600" y="1810512"/>
            <a:ext cx="10972800" cy="4361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1" name="Google Shape;13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600" y="1652012"/>
            <a:ext cx="8716675" cy="355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29500" y="2188225"/>
            <a:ext cx="8388583" cy="3983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2"/>
          <p:cNvSpPr txBox="1"/>
          <p:nvPr>
            <p:ph type="title"/>
          </p:nvPr>
        </p:nvSpPr>
        <p:spPr>
          <a:xfrm>
            <a:off x="609600" y="365760"/>
            <a:ext cx="109728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MongoDB: </a:t>
            </a:r>
            <a:r>
              <a:rPr lang="en-US"/>
              <a:t>Sample Queries and Sample with constructs</a:t>
            </a:r>
            <a:endParaRPr/>
          </a:p>
        </p:txBody>
      </p:sp>
      <p:sp>
        <p:nvSpPr>
          <p:cNvPr id="138" name="Google Shape;138;p22"/>
          <p:cNvSpPr txBox="1"/>
          <p:nvPr>
            <p:ph idx="1" type="body"/>
          </p:nvPr>
        </p:nvSpPr>
        <p:spPr>
          <a:xfrm>
            <a:off x="609600" y="1810512"/>
            <a:ext cx="10972800" cy="4361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SzPts val="1500"/>
              <a:buChar char="●"/>
            </a:pPr>
            <a:r>
              <a:rPr lang="en-US" sz="1500"/>
              <a:t>S</a:t>
            </a:r>
            <a:r>
              <a:rPr lang="en-US" sz="1500"/>
              <a:t>ample queries: Generate general-purpose sample queries for MongoDB collections based on their schema and content.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-US" sz="1500"/>
              <a:t>Schema Inspection:</a:t>
            </a:r>
            <a:endParaRPr sz="1500"/>
          </a:p>
          <a:p>
            <a:pPr indent="-323850" lvl="2" marL="1371600" rtl="0" algn="l">
              <a:spcBef>
                <a:spcPts val="0"/>
              </a:spcBef>
              <a:spcAft>
                <a:spcPts val="0"/>
              </a:spcAft>
              <a:buSzPts val="1500"/>
              <a:buChar char="■"/>
            </a:pPr>
            <a:r>
              <a:rPr lang="en-US" sz="1500"/>
              <a:t>Analyzes collections and identifies numeric, text, and date fields from a sample document.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-US" sz="1500"/>
              <a:t>Dynamic Query Generation:</a:t>
            </a:r>
            <a:endParaRPr sz="1500"/>
          </a:p>
          <a:p>
            <a:pPr indent="-323850" lvl="2" marL="1371600" rtl="0" algn="l">
              <a:spcBef>
                <a:spcPts val="0"/>
              </a:spcBef>
              <a:spcAft>
                <a:spcPts val="0"/>
              </a:spcAft>
              <a:buSzPts val="1500"/>
              <a:buChar char="■"/>
            </a:pPr>
            <a:r>
              <a:rPr lang="en-US" sz="1500"/>
              <a:t>Generates queries for:</a:t>
            </a:r>
            <a:endParaRPr sz="1500"/>
          </a:p>
          <a:p>
            <a:pPr indent="-323850" lvl="3" marL="18288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500"/>
              <a:t>Aggregations ($sum, $avg).</a:t>
            </a:r>
            <a:endParaRPr sz="1500"/>
          </a:p>
          <a:p>
            <a:pPr indent="-323850" lvl="3" marL="18288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500"/>
              <a:t>Text search ($regex).</a:t>
            </a:r>
            <a:endParaRPr sz="1500"/>
          </a:p>
          <a:p>
            <a:pPr indent="-323850" lvl="3" marL="18288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500"/>
              <a:t>Sorting ($sort).</a:t>
            </a:r>
            <a:endParaRPr sz="1500"/>
          </a:p>
          <a:p>
            <a:pPr indent="-323850" lvl="3" marL="18288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500"/>
              <a:t>Filtering numeric fields (&gt;, BETWEEN).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500"/>
              <a:t>With construct queries: Generate queries focused on specific MongoDB constructs (e.g., $match, $group, $sort, $limit) for deeper insights into the database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-US" sz="1500"/>
              <a:t>Construct-Specific Querying:</a:t>
            </a:r>
            <a:endParaRPr sz="1500"/>
          </a:p>
          <a:p>
            <a:pPr indent="-323850" lvl="2" marL="1371600" rtl="0" algn="l">
              <a:spcBef>
                <a:spcPts val="0"/>
              </a:spcBef>
              <a:spcAft>
                <a:spcPts val="0"/>
              </a:spcAft>
              <a:buSzPts val="1500"/>
              <a:buChar char="■"/>
            </a:pPr>
            <a:r>
              <a:rPr lang="en-US" sz="1500"/>
              <a:t>Generates queries for a specified MongoDB construct:</a:t>
            </a:r>
            <a:endParaRPr sz="1500"/>
          </a:p>
          <a:p>
            <a:pPr indent="-323850" lvl="3" marL="18288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500"/>
              <a:t>$match: Filtering based on numeric, text, or date fields.</a:t>
            </a:r>
            <a:endParaRPr sz="1500"/>
          </a:p>
          <a:p>
            <a:pPr indent="-323850" lvl="3" marL="18288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500"/>
              <a:t>$group: Aggregations grouped by fields.</a:t>
            </a:r>
            <a:endParaRPr sz="1500"/>
          </a:p>
          <a:p>
            <a:pPr indent="-323850" lvl="3" marL="18288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500"/>
              <a:t>$sort: Sorting by fields in ascending or descending order.</a:t>
            </a:r>
            <a:endParaRPr sz="1500"/>
          </a:p>
          <a:p>
            <a:pPr indent="-323850" lvl="3" marL="18288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500"/>
              <a:t>$limit: Restricting results or implementing pagination.</a:t>
            </a:r>
            <a:endParaRPr sz="1500"/>
          </a:p>
          <a:p>
            <a:pPr indent="-323850" lvl="2" marL="1371600" rtl="0" algn="l">
              <a:spcBef>
                <a:spcPts val="0"/>
              </a:spcBef>
              <a:spcAft>
                <a:spcPts val="0"/>
              </a:spcAft>
              <a:buSzPts val="1500"/>
              <a:buChar char="■"/>
            </a:pPr>
            <a:r>
              <a:rPr lang="en-US" sz="1500"/>
              <a:t>Each construct focuses on its corresponding query stage.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-US" sz="1500"/>
              <a:t>Schema-Based Querying:</a:t>
            </a:r>
            <a:endParaRPr sz="1500"/>
          </a:p>
          <a:p>
            <a:pPr indent="-323850" lvl="2" marL="1371600" rtl="0" algn="l">
              <a:spcBef>
                <a:spcPts val="0"/>
              </a:spcBef>
              <a:spcAft>
                <a:spcPts val="0"/>
              </a:spcAft>
              <a:buSzPts val="1500"/>
              <a:buChar char="■"/>
            </a:pPr>
            <a:r>
              <a:rPr lang="en-US" sz="1500"/>
              <a:t>Uses schema information to generate construct-relevant queries.</a:t>
            </a:r>
            <a:endParaRPr sz="15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type="title"/>
          </p:nvPr>
        </p:nvSpPr>
        <p:spPr>
          <a:xfrm>
            <a:off x="609600" y="365760"/>
            <a:ext cx="109728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23"/>
          <p:cNvSpPr txBox="1"/>
          <p:nvPr>
            <p:ph idx="1" type="body"/>
          </p:nvPr>
        </p:nvSpPr>
        <p:spPr>
          <a:xfrm>
            <a:off x="609600" y="1810512"/>
            <a:ext cx="10972800" cy="4361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5" name="Google Shape;14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084" y="195775"/>
            <a:ext cx="5808767" cy="2801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87275" y="245125"/>
            <a:ext cx="5148201" cy="2801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3"/>
          <p:cNvPicPr preferRelativeResize="0"/>
          <p:nvPr/>
        </p:nvPicPr>
        <p:blipFill rotWithShape="1">
          <a:blip r:embed="rId5">
            <a:alphaModFix/>
          </a:blip>
          <a:srcRect b="23248" l="0" r="0" t="0"/>
          <a:stretch/>
        </p:blipFill>
        <p:spPr>
          <a:xfrm>
            <a:off x="179304" y="3115075"/>
            <a:ext cx="5798545" cy="3525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06000" y="3179500"/>
            <a:ext cx="5229476" cy="3461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4"/>
          <p:cNvSpPr txBox="1"/>
          <p:nvPr>
            <p:ph type="title"/>
          </p:nvPr>
        </p:nvSpPr>
        <p:spPr>
          <a:xfrm>
            <a:off x="0" y="10"/>
            <a:ext cx="109728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/>
              <a:t>MongoDB</a:t>
            </a:r>
            <a:r>
              <a:rPr lang="en-US" sz="2700"/>
              <a:t>: Q&amp;A in Natural Language</a:t>
            </a:r>
            <a:endParaRPr sz="2700"/>
          </a:p>
        </p:txBody>
      </p:sp>
      <p:sp>
        <p:nvSpPr>
          <p:cNvPr id="154" name="Google Shape;154;p24"/>
          <p:cNvSpPr txBox="1"/>
          <p:nvPr>
            <p:ph idx="1" type="body"/>
          </p:nvPr>
        </p:nvSpPr>
        <p:spPr>
          <a:xfrm>
            <a:off x="0" y="1566675"/>
            <a:ext cx="5698200" cy="5291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500"/>
              <a:buChar char="●"/>
            </a:pPr>
            <a:r>
              <a:rPr lang="en-US" sz="1500"/>
              <a:t>Allow user to ask simple questions to perform simple tasks on the current database.</a:t>
            </a:r>
            <a:endParaRPr sz="15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500"/>
              <a:t>Basic workflow</a:t>
            </a:r>
            <a:endParaRPr sz="1500"/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-US" sz="1500"/>
              <a:t>Schema Inspection:</a:t>
            </a:r>
            <a:endParaRPr sz="1500"/>
          </a:p>
          <a:p>
            <a:pPr indent="-3238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■"/>
            </a:pPr>
            <a:r>
              <a:rPr lang="en-US" sz="1500"/>
              <a:t>Extract field names from a sample document in each collection.</a:t>
            </a:r>
            <a:endParaRPr sz="1500"/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-US" sz="1500"/>
              <a:t>Pattern Matching:</a:t>
            </a:r>
            <a:endParaRPr sz="1500"/>
          </a:p>
          <a:p>
            <a:pPr indent="-3238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■"/>
            </a:pPr>
            <a:r>
              <a:rPr lang="en-US" sz="1500"/>
              <a:t>Matches user query to predefined MongoDB patterns using regex.</a:t>
            </a:r>
            <a:endParaRPr sz="1500"/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-US" sz="1500"/>
              <a:t>Field Mapping:</a:t>
            </a:r>
            <a:endParaRPr sz="1500"/>
          </a:p>
          <a:p>
            <a:pPr indent="-3238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■"/>
            </a:pPr>
            <a:r>
              <a:rPr lang="en-US" sz="1500"/>
              <a:t>Ensures user terms are mapped to actual fields.</a:t>
            </a:r>
            <a:endParaRPr sz="1500"/>
          </a:p>
          <a:p>
            <a:pPr indent="-32385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500"/>
              <a:t>E.g., "region" → "region" ; "sales" → "sales"</a:t>
            </a:r>
            <a:endParaRPr sz="1500"/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-US" sz="1500"/>
              <a:t>Collection Identification:</a:t>
            </a:r>
            <a:endParaRPr sz="1500"/>
          </a:p>
          <a:p>
            <a:pPr indent="-3238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■"/>
            </a:pPr>
            <a:r>
              <a:rPr lang="en-US" sz="1500"/>
              <a:t>Locates the collection containing all required fields.</a:t>
            </a:r>
            <a:endParaRPr sz="1500"/>
          </a:p>
          <a:p>
            <a:pPr indent="-3238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-US" sz="1500"/>
              <a:t>Pipeline Construction:</a:t>
            </a:r>
            <a:endParaRPr sz="1500"/>
          </a:p>
          <a:p>
            <a:pPr indent="-32385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■"/>
            </a:pPr>
            <a:r>
              <a:rPr lang="en-US" sz="1500"/>
              <a:t>Generates an aggregation pipeline based on matched patterns and mapped fields.</a:t>
            </a:r>
            <a:endParaRPr sz="1100"/>
          </a:p>
        </p:txBody>
      </p:sp>
      <p:pic>
        <p:nvPicPr>
          <p:cNvPr id="155" name="Google Shape;15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43025" y="436350"/>
            <a:ext cx="5248973" cy="276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24350" y="3260087"/>
            <a:ext cx="5967652" cy="179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98200" y="5114000"/>
            <a:ext cx="6493798" cy="16436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5"/>
          <p:cNvSpPr txBox="1"/>
          <p:nvPr>
            <p:ph type="title"/>
          </p:nvPr>
        </p:nvSpPr>
        <p:spPr>
          <a:xfrm>
            <a:off x="609600" y="365760"/>
            <a:ext cx="109728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Other Test case(world)</a:t>
            </a:r>
            <a:endParaRPr/>
          </a:p>
        </p:txBody>
      </p:sp>
      <p:sp>
        <p:nvSpPr>
          <p:cNvPr id="163" name="Google Shape;163;p25"/>
          <p:cNvSpPr txBox="1"/>
          <p:nvPr>
            <p:ph idx="1" type="body"/>
          </p:nvPr>
        </p:nvSpPr>
        <p:spPr>
          <a:xfrm>
            <a:off x="146350" y="1415412"/>
            <a:ext cx="10972800" cy="4361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/>
          </a:p>
        </p:txBody>
      </p:sp>
      <p:pic>
        <p:nvPicPr>
          <p:cNvPr id="164" name="Google Shape;16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5025" y="1738700"/>
            <a:ext cx="10972800" cy="4148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70250" y="1319788"/>
            <a:ext cx="9317250" cy="5172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6"/>
          <p:cNvSpPr txBox="1"/>
          <p:nvPr>
            <p:ph type="title"/>
          </p:nvPr>
        </p:nvSpPr>
        <p:spPr>
          <a:xfrm>
            <a:off x="609600" y="365760"/>
            <a:ext cx="109728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Other T</a:t>
            </a:r>
            <a:r>
              <a:rPr lang="en-US"/>
              <a:t>est cases(Sakila)</a:t>
            </a:r>
            <a:endParaRPr/>
          </a:p>
        </p:txBody>
      </p:sp>
      <p:sp>
        <p:nvSpPr>
          <p:cNvPr id="171" name="Google Shape;171;p26"/>
          <p:cNvSpPr txBox="1"/>
          <p:nvPr>
            <p:ph idx="1" type="body"/>
          </p:nvPr>
        </p:nvSpPr>
        <p:spPr>
          <a:xfrm>
            <a:off x="609600" y="1810512"/>
            <a:ext cx="10972800" cy="4361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2" name="Google Shape;17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8700" y="1743675"/>
            <a:ext cx="8791073" cy="4495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0850" y="1606925"/>
            <a:ext cx="11383475" cy="3077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7"/>
          <p:cNvSpPr txBox="1"/>
          <p:nvPr>
            <p:ph type="title"/>
          </p:nvPr>
        </p:nvSpPr>
        <p:spPr>
          <a:xfrm>
            <a:off x="609600" y="365760"/>
            <a:ext cx="109728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Other Test cases(student)</a:t>
            </a:r>
            <a:endParaRPr/>
          </a:p>
        </p:txBody>
      </p:sp>
      <p:sp>
        <p:nvSpPr>
          <p:cNvPr id="179" name="Google Shape;179;p27"/>
          <p:cNvSpPr txBox="1"/>
          <p:nvPr>
            <p:ph idx="1" type="body"/>
          </p:nvPr>
        </p:nvSpPr>
        <p:spPr>
          <a:xfrm>
            <a:off x="609600" y="1810512"/>
            <a:ext cx="10972800" cy="4361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0" name="Google Shape;18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114800"/>
            <a:ext cx="12192000" cy="205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472208"/>
            <a:ext cx="12192000" cy="25419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8"/>
          <p:cNvSpPr txBox="1"/>
          <p:nvPr>
            <p:ph idx="1" type="body"/>
          </p:nvPr>
        </p:nvSpPr>
        <p:spPr>
          <a:xfrm>
            <a:off x="612648" y="4041648"/>
            <a:ext cx="6194425" cy="6997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Thank You!</a:t>
            </a:r>
            <a:endParaRPr/>
          </a:p>
        </p:txBody>
      </p:sp>
      <p:sp>
        <p:nvSpPr>
          <p:cNvPr id="187" name="Google Shape;187;p28"/>
          <p:cNvSpPr txBox="1"/>
          <p:nvPr/>
        </p:nvSpPr>
        <p:spPr>
          <a:xfrm>
            <a:off x="1448900" y="4656850"/>
            <a:ext cx="7872300" cy="20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2328"/>
              </a:buClr>
              <a:buSzPts val="1200"/>
              <a:buNone/>
            </a:pPr>
            <a:r>
              <a:rPr lang="en-US" sz="1200">
                <a:solidFill>
                  <a:srgbClr val="1F2328"/>
                </a:solidFill>
                <a:highlight>
                  <a:srgbClr val="FFFFFF"/>
                </a:highlight>
              </a:rPr>
              <a:t>References Datasets used for testing:</a:t>
            </a:r>
            <a:endParaRPr sz="1200">
              <a:solidFill>
                <a:srgbClr val="1F2328"/>
              </a:solidFill>
              <a:highlight>
                <a:srgbClr val="FFFFFF"/>
              </a:highlight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2328"/>
              </a:buClr>
              <a:buSzPts val="1200"/>
              <a:buNone/>
            </a:pPr>
            <a:r>
              <a:rPr lang="en-US" sz="1200">
                <a:solidFill>
                  <a:srgbClr val="1F2328"/>
                </a:solidFill>
                <a:highlight>
                  <a:srgbClr val="FFFFFF"/>
                </a:highlight>
              </a:rPr>
              <a:t>MySQL: MySQL Example datasets: </a:t>
            </a:r>
            <a:r>
              <a:rPr lang="en-US" sz="1200" u="sng">
                <a:solidFill>
                  <a:schemeClr val="hlink"/>
                </a:solidFill>
                <a:highlight>
                  <a:srgbClr val="FFFFFF"/>
                </a:highlight>
                <a:hlinkClick r:id="rId3"/>
              </a:rPr>
              <a:t>https://dev.mysql.com/doc/index-other.html</a:t>
            </a:r>
            <a:endParaRPr sz="1200" u="sng">
              <a:solidFill>
                <a:schemeClr val="hlink"/>
              </a:solidFill>
              <a:highlight>
                <a:srgbClr val="FFFFFF"/>
              </a:highlight>
            </a:endParaRPr>
          </a:p>
          <a:p>
            <a:pPr indent="-228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2328"/>
              </a:buClr>
              <a:buSzPts val="1200"/>
              <a:buNone/>
            </a:pPr>
            <a:r>
              <a:rPr lang="en-US" sz="1200">
                <a:solidFill>
                  <a:srgbClr val="1F2328"/>
                </a:solidFill>
                <a:highlight>
                  <a:srgbClr val="FFFFFF"/>
                </a:highlight>
              </a:rPr>
              <a:t>Sakila database on MySQL Example datasets</a:t>
            </a:r>
            <a:endParaRPr sz="1200">
              <a:solidFill>
                <a:srgbClr val="1F2328"/>
              </a:solidFill>
              <a:highlight>
                <a:srgbClr val="FFFFFF"/>
              </a:highlight>
            </a:endParaRPr>
          </a:p>
          <a:p>
            <a:pPr indent="-228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2328"/>
              </a:buClr>
              <a:buSzPts val="1200"/>
              <a:buNone/>
            </a:pPr>
            <a:r>
              <a:rPr lang="en-US" sz="1200">
                <a:solidFill>
                  <a:srgbClr val="1F2328"/>
                </a:solidFill>
                <a:highlight>
                  <a:srgbClr val="FFFFFF"/>
                </a:highlight>
              </a:rPr>
              <a:t>World database on MySQL Example datasets</a:t>
            </a:r>
            <a:endParaRPr sz="1200">
              <a:solidFill>
                <a:srgbClr val="1F2328"/>
              </a:solidFill>
              <a:highlight>
                <a:srgbClr val="FFFFFF"/>
              </a:highlight>
            </a:endParaRPr>
          </a:p>
          <a:p>
            <a:pPr indent="-228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2328"/>
              </a:buClr>
              <a:buSzPts val="1200"/>
              <a:buNone/>
            </a:pPr>
            <a:r>
              <a:rPr lang="en-US" sz="1200">
                <a:solidFill>
                  <a:srgbClr val="1F2328"/>
                </a:solidFill>
                <a:highlight>
                  <a:srgbClr val="FFFFFF"/>
                </a:highlight>
              </a:rPr>
              <a:t>Students and enrollments datasets from Hw3</a:t>
            </a:r>
            <a:endParaRPr sz="1200">
              <a:solidFill>
                <a:srgbClr val="1F2328"/>
              </a:solidFill>
              <a:highlight>
                <a:srgbClr val="FFFFFF"/>
              </a:highlight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2328"/>
              </a:buClr>
              <a:buSzPts val="1200"/>
              <a:buNone/>
            </a:pPr>
            <a:r>
              <a:rPr lang="en-US" sz="1200">
                <a:solidFill>
                  <a:srgbClr val="1F2328"/>
                </a:solidFill>
                <a:highlight>
                  <a:srgbClr val="FFFFFF"/>
                </a:highlight>
              </a:rPr>
              <a:t>MongoDB: Sample databases from MongoDB cloud:</a:t>
            </a:r>
            <a:endParaRPr sz="1200">
              <a:solidFill>
                <a:srgbClr val="1F2328"/>
              </a:solidFill>
              <a:highlight>
                <a:srgbClr val="FFFFFF"/>
              </a:highlight>
            </a:endParaRPr>
          </a:p>
          <a:p>
            <a:pPr indent="-228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2328"/>
              </a:buClr>
              <a:buSzPts val="1200"/>
              <a:buNone/>
            </a:pPr>
            <a:r>
              <a:rPr lang="en-US" sz="1200">
                <a:solidFill>
                  <a:srgbClr val="1F2328"/>
                </a:solidFill>
                <a:highlight>
                  <a:srgbClr val="FFFFFF"/>
                </a:highlight>
              </a:rPr>
              <a:t>Sample_</a:t>
            </a:r>
            <a:r>
              <a:rPr lang="en-US" sz="1200">
                <a:solidFill>
                  <a:srgbClr val="1F2328"/>
                </a:solidFill>
                <a:highlight>
                  <a:srgbClr val="FFFFFF"/>
                </a:highlight>
              </a:rPr>
              <a:t>student_info</a:t>
            </a:r>
            <a:endParaRPr sz="1200">
              <a:solidFill>
                <a:srgbClr val="1F2328"/>
              </a:solidFill>
              <a:highlight>
                <a:srgbClr val="FFFFFF"/>
              </a:highlight>
            </a:endParaRPr>
          </a:p>
          <a:p>
            <a:pPr indent="-228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2328"/>
              </a:buClr>
              <a:buSzPts val="1200"/>
              <a:buNone/>
            </a:pPr>
            <a:r>
              <a:rPr lang="en-US" sz="1200">
                <a:solidFill>
                  <a:srgbClr val="1F2328"/>
                </a:solidFill>
                <a:highlight>
                  <a:srgbClr val="FFFFFF"/>
                </a:highlight>
              </a:rPr>
              <a:t>Sample_restaurants</a:t>
            </a:r>
            <a:endParaRPr sz="1200">
              <a:solidFill>
                <a:srgbClr val="1F2328"/>
              </a:solidFill>
              <a:highlight>
                <a:srgbClr val="FFFFFF"/>
              </a:highlight>
            </a:endParaRPr>
          </a:p>
          <a:p>
            <a:pPr indent="-228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2328"/>
              </a:buClr>
              <a:buSzPts val="1200"/>
              <a:buNone/>
            </a:pPr>
            <a:r>
              <a:rPr lang="en-US" sz="1200">
                <a:solidFill>
                  <a:srgbClr val="1F2328"/>
                </a:solidFill>
                <a:highlight>
                  <a:srgbClr val="FFFFFF"/>
                </a:highlight>
              </a:rPr>
              <a:t>Students and enrollments database from Hw3(transformed to .json format)</a:t>
            </a:r>
            <a:endParaRPr sz="1200">
              <a:solidFill>
                <a:srgbClr val="1F2328"/>
              </a:solidFill>
              <a:highlight>
                <a:srgbClr val="FFFFFF"/>
              </a:highlight>
            </a:endParaRPr>
          </a:p>
        </p:txBody>
      </p:sp>
      <p:sp>
        <p:nvSpPr>
          <p:cNvPr id="188" name="Google Shape;188;p28"/>
          <p:cNvSpPr txBox="1"/>
          <p:nvPr/>
        </p:nvSpPr>
        <p:spPr>
          <a:xfrm>
            <a:off x="7932575" y="6110050"/>
            <a:ext cx="4122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Find more </a:t>
            </a:r>
            <a:r>
              <a:rPr lang="en-US"/>
              <a:t>details: </a:t>
            </a:r>
            <a:r>
              <a:rPr lang="en-US"/>
              <a:t>https://github.com/GuangzeLiu/ChatDB_DSCI551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3"/>
          <p:cNvSpPr txBox="1"/>
          <p:nvPr>
            <p:ph type="title"/>
          </p:nvPr>
        </p:nvSpPr>
        <p:spPr>
          <a:xfrm>
            <a:off x="307750" y="365760"/>
            <a:ext cx="109728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</a:t>
            </a:r>
            <a:r>
              <a:rPr lang="en-US"/>
              <a:t>ipeline</a:t>
            </a:r>
            <a:endParaRPr/>
          </a:p>
        </p:txBody>
      </p:sp>
      <p:pic>
        <p:nvPicPr>
          <p:cNvPr id="65" name="Google Shape;65;p13"/>
          <p:cNvPicPr preferRelativeResize="0"/>
          <p:nvPr/>
        </p:nvPicPr>
        <p:blipFill rotWithShape="1">
          <a:blip r:embed="rId3">
            <a:alphaModFix/>
          </a:blip>
          <a:srcRect b="49" l="0" r="0" t="49"/>
          <a:stretch/>
        </p:blipFill>
        <p:spPr>
          <a:xfrm>
            <a:off x="2461500" y="120575"/>
            <a:ext cx="9573774" cy="6616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/>
          <p:nvPr>
            <p:ph type="title"/>
          </p:nvPr>
        </p:nvSpPr>
        <p:spPr>
          <a:xfrm>
            <a:off x="495500" y="341600"/>
            <a:ext cx="49668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</a:t>
            </a:r>
            <a:r>
              <a:rPr lang="en-US"/>
              <a:t>ain Menu</a:t>
            </a:r>
            <a:endParaRPr/>
          </a:p>
        </p:txBody>
      </p:sp>
      <p:sp>
        <p:nvSpPr>
          <p:cNvPr id="71" name="Google Shape;71;p14"/>
          <p:cNvSpPr txBox="1"/>
          <p:nvPr>
            <p:ph idx="1" type="body"/>
          </p:nvPr>
        </p:nvSpPr>
        <p:spPr>
          <a:xfrm>
            <a:off x="259450" y="1581100"/>
            <a:ext cx="4099200" cy="4361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1F2328"/>
                </a:solidFill>
                <a:highlight>
                  <a:srgbClr val="FFFFFF"/>
                </a:highlight>
              </a:rPr>
              <a:t>Once the script starts:</a:t>
            </a:r>
            <a:endParaRPr sz="1500">
              <a:solidFill>
                <a:srgbClr val="1F2328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1F2328"/>
              </a:solidFill>
              <a:highlight>
                <a:srgbClr val="FFFFFF"/>
              </a:highlight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F2328"/>
              </a:buClr>
              <a:buSzPts val="1500"/>
              <a:buChar char="●"/>
            </a:pPr>
            <a:r>
              <a:rPr lang="en-US" sz="1500">
                <a:solidFill>
                  <a:srgbClr val="1F2328"/>
                </a:solidFill>
                <a:highlight>
                  <a:srgbClr val="FFFFFF"/>
                </a:highlight>
              </a:rPr>
              <a:t>S</a:t>
            </a:r>
            <a:r>
              <a:rPr lang="en-US" sz="1500">
                <a:solidFill>
                  <a:srgbClr val="1F2328"/>
                </a:solidFill>
                <a:highlight>
                  <a:srgbClr val="FFFFFF"/>
                </a:highlight>
              </a:rPr>
              <a:t>elect the database type (MySQL or MongoDB).</a:t>
            </a:r>
            <a:endParaRPr sz="1500">
              <a:solidFill>
                <a:srgbClr val="1F2328"/>
              </a:solidFill>
              <a:highlight>
                <a:srgbClr val="FFFFFF"/>
              </a:highlight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F2328"/>
              </a:buClr>
              <a:buSzPts val="1500"/>
              <a:buChar char="●"/>
            </a:pPr>
            <a:r>
              <a:rPr lang="en-US" sz="1500">
                <a:solidFill>
                  <a:srgbClr val="1F2328"/>
                </a:solidFill>
                <a:highlight>
                  <a:srgbClr val="FFFFFF"/>
                </a:highlight>
              </a:rPr>
              <a:t>Provide the necessary credentials (e.g., host, username, password, MongoDB connection string).</a:t>
            </a:r>
            <a:endParaRPr sz="1500">
              <a:solidFill>
                <a:srgbClr val="1F2328"/>
              </a:solidFill>
              <a:highlight>
                <a:srgbClr val="FFFFFF"/>
              </a:highlight>
            </a:endParaRPr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F2328"/>
              </a:buClr>
              <a:buSzPts val="1500"/>
              <a:buChar char="○"/>
            </a:pPr>
            <a:r>
              <a:rPr lang="en-US" sz="1500">
                <a:solidFill>
                  <a:srgbClr val="1F2328"/>
                </a:solidFill>
                <a:highlight>
                  <a:srgbClr val="FFFFFF"/>
                </a:highlight>
              </a:rPr>
              <a:t>When user enter the password for MySQL, their input will be hidden</a:t>
            </a:r>
            <a:endParaRPr sz="1500">
              <a:solidFill>
                <a:srgbClr val="1F2328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2" name="Google Shape;7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9000" y="480125"/>
            <a:ext cx="6393675" cy="161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43825" y="2354475"/>
            <a:ext cx="6205553" cy="1861137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34608" y="4476533"/>
            <a:ext cx="6013849" cy="198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/>
          <p:nvPr>
            <p:ph type="title"/>
          </p:nvPr>
        </p:nvSpPr>
        <p:spPr>
          <a:xfrm>
            <a:off x="609600" y="365760"/>
            <a:ext cx="109728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</a:t>
            </a:r>
            <a:r>
              <a:rPr lang="en-US"/>
              <a:t>ySQL</a:t>
            </a:r>
            <a:endParaRPr/>
          </a:p>
        </p:txBody>
      </p:sp>
      <p:sp>
        <p:nvSpPr>
          <p:cNvPr id="80" name="Google Shape;80;p15"/>
          <p:cNvSpPr txBox="1"/>
          <p:nvPr>
            <p:ph idx="1" type="body"/>
          </p:nvPr>
        </p:nvSpPr>
        <p:spPr>
          <a:xfrm>
            <a:off x="609600" y="1509075"/>
            <a:ext cx="8300400" cy="4361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2328"/>
              </a:buClr>
              <a:buSzPts val="1500"/>
              <a:buChar char="●"/>
            </a:pPr>
            <a:r>
              <a:rPr lang="en-US" sz="1500">
                <a:solidFill>
                  <a:srgbClr val="1F2328"/>
                </a:solidFill>
                <a:highlight>
                  <a:srgbClr val="FFFFFF"/>
                </a:highlight>
              </a:rPr>
              <a:t>Show Tables and Columns: View all tables in the current schema and their columns.</a:t>
            </a:r>
            <a:endParaRPr sz="1500">
              <a:solidFill>
                <a:srgbClr val="1F2328"/>
              </a:solidFill>
              <a:highlight>
                <a:srgbClr val="FFFFFF"/>
              </a:highlight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2328"/>
              </a:buClr>
              <a:buSzPts val="1500"/>
              <a:buChar char="●"/>
            </a:pPr>
            <a:r>
              <a:rPr lang="en-US" sz="1500">
                <a:solidFill>
                  <a:srgbClr val="1F2328"/>
                </a:solidFill>
                <a:highlight>
                  <a:srgbClr val="FFFFFF"/>
                </a:highlight>
              </a:rPr>
              <a:t>Upload Dataset: Upload .sql files to the connected MySQL database for creating or populating tables.</a:t>
            </a:r>
            <a:endParaRPr sz="1500">
              <a:solidFill>
                <a:srgbClr val="1F2328"/>
              </a:solidFill>
              <a:highlight>
                <a:srgbClr val="FFFFFF"/>
              </a:highlight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2328"/>
              </a:buClr>
              <a:buSzPts val="1500"/>
              <a:buChar char="●"/>
            </a:pPr>
            <a:r>
              <a:rPr lang="en-US" sz="1500">
                <a:solidFill>
                  <a:srgbClr val="1F2328"/>
                </a:solidFill>
                <a:highlight>
                  <a:srgbClr val="FFFFFF"/>
                </a:highlight>
              </a:rPr>
              <a:t>Delete Dataset: Drop specific tables or the entire schema.</a:t>
            </a:r>
            <a:endParaRPr sz="1500">
              <a:solidFill>
                <a:srgbClr val="1F2328"/>
              </a:solidFill>
              <a:highlight>
                <a:srgbClr val="FFFFFF"/>
              </a:highlight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2328"/>
              </a:buClr>
              <a:buSzPts val="1500"/>
              <a:buChar char="●"/>
            </a:pPr>
            <a:r>
              <a:rPr lang="en-US" sz="1500">
                <a:solidFill>
                  <a:srgbClr val="1F2328"/>
                </a:solidFill>
                <a:highlight>
                  <a:srgbClr val="FFFFFF"/>
                </a:highlight>
              </a:rPr>
              <a:t>Switch Schema: After dropping a schema, select another existing schema or create a new one.</a:t>
            </a:r>
            <a:endParaRPr sz="1500">
              <a:solidFill>
                <a:srgbClr val="1F2328"/>
              </a:solidFill>
              <a:highlight>
                <a:srgbClr val="FFFFFF"/>
              </a:highlight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2328"/>
              </a:buClr>
              <a:buSzPts val="1500"/>
              <a:buChar char="●"/>
            </a:pPr>
            <a:r>
              <a:rPr lang="en-US" sz="1500">
                <a:solidFill>
                  <a:srgbClr val="1F2328"/>
                </a:solidFill>
                <a:highlight>
                  <a:srgbClr val="FFFFFF"/>
                </a:highlight>
              </a:rPr>
              <a:t>Ask question:  Process the natural language query and map it to a SQL query</a:t>
            </a:r>
            <a:endParaRPr sz="1500">
              <a:solidFill>
                <a:srgbClr val="1F2328"/>
              </a:solidFill>
              <a:highlight>
                <a:srgbClr val="FFFFFF"/>
              </a:highlight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2328"/>
              </a:buClr>
              <a:buSzPts val="1500"/>
              <a:buChar char="●"/>
            </a:pPr>
            <a:r>
              <a:rPr lang="en-US" sz="1500">
                <a:solidFill>
                  <a:srgbClr val="1F2328"/>
                </a:solidFill>
                <a:highlight>
                  <a:srgbClr val="FFFFFF"/>
                </a:highlight>
              </a:rPr>
              <a:t>Generate Sample Queries: Create basic and advanced queries based on available tables.</a:t>
            </a:r>
            <a:endParaRPr sz="1500">
              <a:solidFill>
                <a:srgbClr val="1F2328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1" name="Google Shape;8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15100" y="3806862"/>
            <a:ext cx="3539225" cy="28235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05225" y="132625"/>
            <a:ext cx="2397147" cy="649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6"/>
          <p:cNvSpPr txBox="1"/>
          <p:nvPr>
            <p:ph type="title"/>
          </p:nvPr>
        </p:nvSpPr>
        <p:spPr>
          <a:xfrm>
            <a:off x="609600" y="365760"/>
            <a:ext cx="109728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Mysql: Upload or delete dataset (.sql)</a:t>
            </a:r>
            <a:endParaRPr/>
          </a:p>
        </p:txBody>
      </p:sp>
      <p:sp>
        <p:nvSpPr>
          <p:cNvPr id="88" name="Google Shape;88;p16"/>
          <p:cNvSpPr txBox="1"/>
          <p:nvPr>
            <p:ph idx="1" type="body"/>
          </p:nvPr>
        </p:nvSpPr>
        <p:spPr>
          <a:xfrm>
            <a:off x="609600" y="1810512"/>
            <a:ext cx="10972800" cy="4361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9" name="Google Shape;8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925" y="1389613"/>
            <a:ext cx="8294176" cy="3436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65975" y="2151600"/>
            <a:ext cx="7216424" cy="44885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7"/>
          <p:cNvSpPr txBox="1"/>
          <p:nvPr>
            <p:ph type="title"/>
          </p:nvPr>
        </p:nvSpPr>
        <p:spPr>
          <a:xfrm>
            <a:off x="609600" y="365760"/>
            <a:ext cx="109728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MySQL: S</a:t>
            </a:r>
            <a:r>
              <a:rPr lang="en-US"/>
              <a:t>ample Queries and </a:t>
            </a:r>
            <a:r>
              <a:rPr lang="en-US"/>
              <a:t>Sample with constructs</a:t>
            </a:r>
            <a:endParaRPr/>
          </a:p>
        </p:txBody>
      </p:sp>
      <p:sp>
        <p:nvSpPr>
          <p:cNvPr id="96" name="Google Shape;96;p17"/>
          <p:cNvSpPr txBox="1"/>
          <p:nvPr>
            <p:ph idx="1" type="body"/>
          </p:nvPr>
        </p:nvSpPr>
        <p:spPr>
          <a:xfrm>
            <a:off x="609600" y="1810512"/>
            <a:ext cx="10972800" cy="4361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500"/>
              <a:buChar char="●"/>
            </a:pPr>
            <a:r>
              <a:rPr lang="en-US" sz="1500"/>
              <a:t>Sample queries: Generate a set of sample queries based on table schema and column data types.</a:t>
            </a:r>
            <a:endParaRPr sz="1500"/>
          </a:p>
          <a:p>
            <a:pPr indent="-3238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■"/>
            </a:pPr>
            <a:r>
              <a:rPr lang="en-US" sz="1500"/>
              <a:t>Fetch Tables and Columns:</a:t>
            </a:r>
            <a:endParaRPr sz="1500"/>
          </a:p>
          <a:p>
            <a:pPr indent="-32385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500"/>
              <a:t>Retrieves tables in the database and their respective columns.</a:t>
            </a:r>
            <a:endParaRPr sz="1500"/>
          </a:p>
          <a:p>
            <a:pPr indent="-32385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500"/>
              <a:t>Identifies column types (e.g., numeric, text) and key columns (primary/foreign).</a:t>
            </a:r>
            <a:endParaRPr sz="1500"/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-US" sz="1500"/>
              <a:t>Dynamic Query Patterns:</a:t>
            </a:r>
            <a:endParaRPr sz="1500"/>
          </a:p>
          <a:p>
            <a:pPr indent="-3238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■"/>
            </a:pPr>
            <a:r>
              <a:rPr lang="en-US" sz="1500"/>
              <a:t>Creates reusable query templates based on field types and relationships:</a:t>
            </a:r>
            <a:endParaRPr sz="1500"/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-US" sz="1500"/>
              <a:t>Randomly selects queries, executes them, and includes only those that return meaningful results.</a:t>
            </a:r>
            <a:endParaRPr sz="15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500"/>
              <a:t>Sample queries with constructs: Generate queries focused on specific SQL constructs (e.g., GROUP BY, HAVING, JOIN, EXISTS, ORDER BY)</a:t>
            </a:r>
            <a:endParaRPr sz="1500"/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-US" sz="1500"/>
              <a:t>Construct Queries Based on SQL Constructs:</a:t>
            </a:r>
            <a:endParaRPr sz="1500"/>
          </a:p>
          <a:p>
            <a:pPr indent="-3238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■"/>
            </a:pPr>
            <a:r>
              <a:rPr lang="en-US" sz="1500"/>
              <a:t>For each construct:</a:t>
            </a:r>
            <a:endParaRPr sz="1500"/>
          </a:p>
          <a:p>
            <a:pPr indent="-32385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500"/>
              <a:t>GROUP BY: Aggregate numeric columns grouped by text or key columns.</a:t>
            </a:r>
            <a:endParaRPr sz="1500"/>
          </a:p>
          <a:p>
            <a:pPr indent="-32385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500"/>
              <a:t>HAVING: Filter groups after aggregation.</a:t>
            </a:r>
            <a:endParaRPr sz="1500"/>
          </a:p>
          <a:p>
            <a:pPr indent="-32385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500"/>
              <a:t>JOIN: Combine related tables based on keys.</a:t>
            </a:r>
            <a:endParaRPr sz="1500"/>
          </a:p>
          <a:p>
            <a:pPr indent="-32385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500"/>
              <a:t>EXISTS: Check the existence of related records.</a:t>
            </a:r>
            <a:endParaRPr sz="1500"/>
          </a:p>
          <a:p>
            <a:pPr indent="-32385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500"/>
              <a:t>ORDER BY: Sort records by numeric, text, or date fields</a:t>
            </a:r>
            <a:endParaRPr sz="15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8"/>
          <p:cNvSpPr txBox="1"/>
          <p:nvPr>
            <p:ph type="title"/>
          </p:nvPr>
        </p:nvSpPr>
        <p:spPr>
          <a:xfrm>
            <a:off x="609600" y="365760"/>
            <a:ext cx="109728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18"/>
          <p:cNvSpPr txBox="1"/>
          <p:nvPr>
            <p:ph idx="1" type="body"/>
          </p:nvPr>
        </p:nvSpPr>
        <p:spPr>
          <a:xfrm>
            <a:off x="609600" y="1810512"/>
            <a:ext cx="10972800" cy="4361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3" name="Google Shape;103;p18"/>
          <p:cNvGrpSpPr/>
          <p:nvPr/>
        </p:nvGrpSpPr>
        <p:grpSpPr>
          <a:xfrm>
            <a:off x="970075" y="110375"/>
            <a:ext cx="5664024" cy="6717476"/>
            <a:chOff x="970075" y="110375"/>
            <a:chExt cx="5664024" cy="6717476"/>
          </a:xfrm>
        </p:grpSpPr>
        <p:pic>
          <p:nvPicPr>
            <p:cNvPr id="104" name="Google Shape;104;p1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970075" y="110375"/>
              <a:ext cx="5664024" cy="25751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5" name="Google Shape;105;p1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970075" y="2685557"/>
              <a:ext cx="5664024" cy="414229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06" name="Google Shape;106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55250" y="3000125"/>
            <a:ext cx="4576876" cy="382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55250" y="30150"/>
            <a:ext cx="4474224" cy="2907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9"/>
          <p:cNvSpPr txBox="1"/>
          <p:nvPr>
            <p:ph type="title"/>
          </p:nvPr>
        </p:nvSpPr>
        <p:spPr>
          <a:xfrm>
            <a:off x="0" y="10"/>
            <a:ext cx="109728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</a:t>
            </a:r>
            <a:r>
              <a:rPr lang="en-US"/>
              <a:t>ySQL: </a:t>
            </a:r>
            <a:r>
              <a:rPr lang="en-US"/>
              <a:t>Q&amp;A in Natural Language</a:t>
            </a:r>
            <a:endParaRPr/>
          </a:p>
        </p:txBody>
      </p:sp>
      <p:sp>
        <p:nvSpPr>
          <p:cNvPr id="113" name="Google Shape;113;p19"/>
          <p:cNvSpPr txBox="1"/>
          <p:nvPr>
            <p:ph idx="1" type="body"/>
          </p:nvPr>
        </p:nvSpPr>
        <p:spPr>
          <a:xfrm>
            <a:off x="609600" y="1463050"/>
            <a:ext cx="6061800" cy="5197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500"/>
              <a:buChar char="●"/>
            </a:pPr>
            <a:r>
              <a:rPr lang="en-US" sz="1500"/>
              <a:t>Allow user to ask simple questions to perform simple tasks on the current database.</a:t>
            </a:r>
            <a:endParaRPr sz="15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500"/>
              <a:t>Basic workflow:</a:t>
            </a:r>
            <a:endParaRPr sz="1500"/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-US" sz="1500"/>
              <a:t>Pattern Matching:</a:t>
            </a:r>
            <a:endParaRPr sz="1500"/>
          </a:p>
          <a:p>
            <a:pPr indent="-3238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■"/>
            </a:pPr>
            <a:r>
              <a:rPr lang="en-US" sz="1500"/>
              <a:t>Matches user query to predefined SQL patterns.</a:t>
            </a:r>
            <a:endParaRPr sz="1500"/>
          </a:p>
          <a:p>
            <a:pPr indent="-3238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■"/>
            </a:pPr>
            <a:r>
              <a:rPr lang="en-US" sz="1500"/>
              <a:t>Example Pattern: (count|number of|how many)...group by</a:t>
            </a:r>
            <a:r>
              <a:rPr lang="en-US" sz="1500"/>
              <a:t>...</a:t>
            </a:r>
            <a:endParaRPr sz="1500"/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-US" sz="1500"/>
              <a:t>Field Mapping:</a:t>
            </a:r>
            <a:endParaRPr sz="1500"/>
          </a:p>
          <a:p>
            <a:pPr indent="-3238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■"/>
            </a:pPr>
            <a:r>
              <a:rPr lang="en-US" sz="1500"/>
              <a:t>Maps user terms to schema field names using:</a:t>
            </a:r>
            <a:endParaRPr sz="1500"/>
          </a:p>
          <a:p>
            <a:pPr indent="-3238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■"/>
            </a:pPr>
            <a:r>
              <a:rPr lang="en-US" sz="1500"/>
              <a:t>Normalization: Tokenization, lemmatization, and stopword removal.</a:t>
            </a:r>
            <a:endParaRPr sz="1500"/>
          </a:p>
          <a:p>
            <a:pPr indent="-3238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■"/>
            </a:pPr>
            <a:r>
              <a:rPr lang="en-US" sz="1500"/>
              <a:t>Similarity Matching: Uses difflib.get_close_matches to find schema matches.</a:t>
            </a:r>
            <a:endParaRPr sz="1500"/>
          </a:p>
          <a:p>
            <a:pPr indent="-32385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500"/>
              <a:t>Example: "majors" → "major".</a:t>
            </a:r>
            <a:endParaRPr sz="1500"/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-US" sz="1500"/>
              <a:t>SQL Query Construction:</a:t>
            </a:r>
            <a:endParaRPr sz="1500"/>
          </a:p>
          <a:p>
            <a:pPr indent="-3238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■"/>
            </a:pPr>
            <a:r>
              <a:rPr lang="en-US" sz="1500"/>
              <a:t>Combines matched patterns and mapped fields to generate the SQL query.</a:t>
            </a:r>
            <a:endParaRPr sz="1500"/>
          </a:p>
        </p:txBody>
      </p:sp>
      <p:pic>
        <p:nvPicPr>
          <p:cNvPr id="114" name="Google Shape;11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99750" y="3610600"/>
            <a:ext cx="5302524" cy="2085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99750" y="102675"/>
            <a:ext cx="5302524" cy="33555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99750" y="4535425"/>
            <a:ext cx="5302526" cy="22775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0"/>
          <p:cNvSpPr txBox="1"/>
          <p:nvPr>
            <p:ph type="title"/>
          </p:nvPr>
        </p:nvSpPr>
        <p:spPr>
          <a:xfrm>
            <a:off x="609600" y="365760"/>
            <a:ext cx="109728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</a:t>
            </a:r>
            <a:r>
              <a:rPr lang="en-US"/>
              <a:t>ongoDB</a:t>
            </a:r>
            <a:endParaRPr/>
          </a:p>
        </p:txBody>
      </p:sp>
      <p:sp>
        <p:nvSpPr>
          <p:cNvPr id="122" name="Google Shape;122;p20"/>
          <p:cNvSpPr txBox="1"/>
          <p:nvPr>
            <p:ph idx="1" type="body"/>
          </p:nvPr>
        </p:nvSpPr>
        <p:spPr>
          <a:xfrm>
            <a:off x="609600" y="1810500"/>
            <a:ext cx="4478400" cy="4361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500"/>
              <a:buChar char="●"/>
            </a:pPr>
            <a:r>
              <a:rPr lang="en-US" sz="1500"/>
              <a:t>Show Collections and Fields: List all collections in the current database and explore their field structures.</a:t>
            </a:r>
            <a:endParaRPr sz="15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500"/>
              <a:t>Upload Dataset: Insert .json files into the connected MongoDB database as collections.</a:t>
            </a:r>
            <a:endParaRPr sz="15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500"/>
              <a:t>Delete Dataset: Drop specific collections or the entire database.</a:t>
            </a:r>
            <a:endParaRPr sz="15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500"/>
              <a:t>Switch Database: After dropping a database, choose an existing one or create a new database.</a:t>
            </a:r>
            <a:endParaRPr sz="15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2328"/>
              </a:buClr>
              <a:buSzPts val="1500"/>
              <a:buChar char="●"/>
            </a:pPr>
            <a:r>
              <a:rPr lang="en-US" sz="1500">
                <a:solidFill>
                  <a:srgbClr val="1F2328"/>
                </a:solidFill>
                <a:highlight>
                  <a:srgbClr val="FFFFFF"/>
                </a:highlight>
              </a:rPr>
              <a:t>Ask question: Process the natural language query and map it to a MongoDB query</a:t>
            </a:r>
            <a:endParaRPr sz="15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500"/>
              <a:t>G</a:t>
            </a:r>
            <a:r>
              <a:rPr lang="en-US" sz="1500"/>
              <a:t>enerate Sample Queries: Generate MongoDB aggregation pipelines and queries based on collections.</a:t>
            </a:r>
            <a:endParaRPr sz="1500"/>
          </a:p>
        </p:txBody>
      </p:sp>
      <p:pic>
        <p:nvPicPr>
          <p:cNvPr id="123" name="Google Shape;12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8000" y="2362325"/>
            <a:ext cx="3333788" cy="2400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19871" y="155897"/>
            <a:ext cx="2874425" cy="646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USC Powerpoint Template - Whit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USC Powerpoint Template - Red ">
  <a:themeElements>
    <a:clrScheme name="Custom 51">
      <a:dk1>
        <a:srgbClr val="990000"/>
      </a:dk1>
      <a:lt1>
        <a:srgbClr val="FFFFFF"/>
      </a:lt1>
      <a:dk2>
        <a:srgbClr val="445469"/>
      </a:dk2>
      <a:lt2>
        <a:srgbClr val="E7E6E6"/>
      </a:lt2>
      <a:accent1>
        <a:srgbClr val="991B1E"/>
      </a:accent1>
      <a:accent2>
        <a:srgbClr val="FFCC00"/>
      </a:accent2>
      <a:accent3>
        <a:srgbClr val="939598"/>
      </a:accent3>
      <a:accent4>
        <a:srgbClr val="CCCCCC"/>
      </a:accent4>
      <a:accent5>
        <a:srgbClr val="FFFFFF"/>
      </a:accent5>
      <a:accent6>
        <a:srgbClr val="000000"/>
      </a:accent6>
      <a:hlink>
        <a:srgbClr val="0563C1"/>
      </a:hlink>
      <a:folHlink>
        <a:srgbClr val="954F7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